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766" r:id="rId2"/>
    <p:sldId id="774" r:id="rId3"/>
    <p:sldId id="850" r:id="rId4"/>
    <p:sldId id="769" r:id="rId5"/>
    <p:sldId id="797" r:id="rId6"/>
    <p:sldId id="625" r:id="rId7"/>
    <p:sldId id="851" r:id="rId8"/>
    <p:sldId id="852" r:id="rId9"/>
    <p:sldId id="853" r:id="rId10"/>
    <p:sldId id="854" r:id="rId11"/>
    <p:sldId id="823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66"/>
    <a:srgbClr val="FF6600"/>
    <a:srgbClr val="19C1C1"/>
    <a:srgbClr val="0011AB"/>
    <a:srgbClr val="1BCEDF"/>
    <a:srgbClr val="5B24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54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1FCB0-7FE7-428D-93A4-A8EE9B68C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15ACC77-0A03-4C3A-9059-E9DBC352DC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F6090D-6757-470A-9C0F-D4CEADB1A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BD0F3C-2B09-4A58-AA5F-2BC4A254F7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054047-E72F-42C2-98AB-2D22B67D7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84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B1E8C6-8BD7-4E34-B4E0-61130D4AC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17A598-98D3-4455-89F5-C3FCBA141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88A15B-96D1-43F8-8F77-DBCB43018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3AF441-4828-4130-98D4-C43BB1FC6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9A3F60-79E4-4D2C-A5C1-253E8DEB8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59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30B97DE-192A-4811-882B-4B8983185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418612C-4EC3-4A32-B10B-E334619938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57ADCD-2710-4390-8102-C718B2CD9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6C96D2-798C-4D34-90A9-F02711E98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4B80-73D4-4ACF-99A8-5B6E48392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769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90E46-D380-4906-9FC8-A0DC66F4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0E57B6-58A4-4A56-8022-41F2B72F1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3B7335-5024-4980-A095-A7C33B214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BECD81-F233-45E1-8CD7-7C835ABE9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1508D8A-48A4-4000-BEBC-67E7A6420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025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CF6363-C68B-40A5-81C1-003517FF23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E8C2B-3D02-406E-91F9-2ABAD345C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38DC02-864D-4B79-A671-2D2E9FAA9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45C80C-0562-4D48-A1DD-5AB0068D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CE8E19-154D-4619-B10E-A0FCAFE38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48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776F75-6B62-427F-9FBE-F1E441E4A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5A17A1-9085-454E-AEA0-DC679EAD0E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1903394-B7BC-426C-B70A-8B47ECC6C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5B6AA-9F4C-4BDB-A4E6-AB238C7FD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2DBFC8-04EB-4CF2-AAE7-D534A89BD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54EF1DB-74CB-4A78-8642-777A48677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33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B57CE-15A6-4AC6-9745-28DB8D55B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7279FF-9BD9-470E-9EE9-B38C30B2F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658B680-3B39-4C92-8400-E73FA0B032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87DA0C9-782E-4FBB-8A8D-97B41E1B01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7115587-F703-455B-A568-2BBE69061A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CA855B-DF39-408D-B20A-34B7B7999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04E597-E5C9-4F24-940F-F98BFBE93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B760981-5846-4AE9-87F8-2811FB7B1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84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9EA0E-1FC2-410F-A0CD-9EDF45AB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85CCB9E-363C-4C3E-9284-597D063BA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CEC33C-A639-4B15-90F1-7C26478E3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FDBD780-F68A-4C11-9E8C-7BF93AB3E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57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1A19A3-0C86-47AB-8C29-02630BE6C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A99CB1C-04EB-461C-BD1E-354E2D844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F3700EA-B5C1-4063-85EC-12DCD32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80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AF506-1D3F-4C80-82F7-EB364F69E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0EA2C95-4736-4E3A-996A-28DE91461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DC353E-CEFB-4FE9-BD92-8B9D1824B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E68395-24E5-4044-8873-B60F2D0F1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29C356-AD9F-494E-AC71-918AC32E5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0785024-B096-48C3-B2EB-59C825FE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32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7008CC-C91F-4B58-8C58-A7F5AB6AF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36E857C-08B5-414D-A014-6301567B2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51E4CC5-E676-4892-A0CC-43F8210D5E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785B0C-AA97-4B2F-99AF-4516AE3EB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B1046-6713-488F-92DB-5FC4CE38988E}" type="datetimeFigureOut">
              <a:rPr lang="ru-RU" smtClean="0"/>
              <a:t>03.11.2022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6D94F7F-0042-4AC7-B424-AB3412003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611E161-3C6C-407A-BE8D-24FA87C1A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B7694-85D6-41B1-826B-0C5AC8CEBB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6373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CD8211-FB30-4E0D-B866-F9B70796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419C0C-9F28-4786-B1FB-C50B1D7A7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019A72-22B5-4921-9E4F-560E41150B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ACB1046-6713-488F-92DB-5FC4CE38988E}" type="datetimeFigureOut">
              <a:rPr lang="ru-RU" smtClean="0"/>
              <a:pPr/>
              <a:t>03.11.2022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A98F5-2CBE-45C5-BE71-0C2C1FF68E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CD8C32A-8E69-4D5B-911A-C5C5DB6030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CCCB7694-85D6-41B1-826B-0C5AC8CEBB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5108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7C8E9F0-92F5-42E7-BA5E-43E830F298D1}"/>
              </a:ext>
            </a:extLst>
          </p:cNvPr>
          <p:cNvSpPr/>
          <p:nvPr/>
        </p:nvSpPr>
        <p:spPr>
          <a:xfrm>
            <a:off x="0" y="0"/>
            <a:ext cx="12192000" cy="4410635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D2FFF4-8850-4FF6-8A71-35F1D50D46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939" y="2071964"/>
            <a:ext cx="10612120" cy="1880242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chemeClr val="bg1"/>
                </a:solidFill>
                <a:latin typeface="Arial Black" panose="020B0A040201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Проблемное поле освоения самосознания в истории русской философии</a:t>
            </a:r>
            <a:endParaRPr lang="ru-RU" sz="36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9DD9A26-0721-40EA-B275-519236D11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764" y="4511704"/>
            <a:ext cx="10802471" cy="2097057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Ивлева Марина Ивановна</a:t>
            </a:r>
            <a:endParaRPr lang="ru-RU" sz="2600" b="1" dirty="0">
              <a:effectLst/>
              <a:latin typeface="Arial Black" panose="020B0A040201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 dirty="0" smtClean="0">
                <a:ea typeface="Calibri" panose="020F0502020204030204" pitchFamily="34" charset="0"/>
                <a:cs typeface="Arial" panose="020B0604020202020204" pitchFamily="34" charset="0"/>
              </a:rPr>
              <a:t>кандидат</a:t>
            </a:r>
            <a:r>
              <a:rPr lang="ru-RU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философских наук</a:t>
            </a:r>
            <a:r>
              <a:rPr lang="ru-RU" sz="1800" dirty="0" smtClean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доцент, зав. кафедрой истории и философии  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Российского экономического университета им. </a:t>
            </a:r>
            <a:r>
              <a:rPr lang="ru-RU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Г.В.Плеханова</a:t>
            </a:r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D5A4173-7E63-4B2F-931B-24615CB0C8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88" y="543976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68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3961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92" cy="1243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П.Е.Астафьев</a:t>
            </a:r>
            <a:r>
              <a:rPr lang="ru-RU" dirty="0" smtClean="0"/>
              <a:t> «Самосознание</a:t>
            </a:r>
            <a:r>
              <a:rPr lang="ru-RU" dirty="0"/>
              <a:t>, как в себе законченное целое мысли и всего мыслимого, в отличие от дробного знания тех или других объектов и системы этого предметного знания (входящей в самосознание как часть, ибо вся мысль, всё знание есть только одна сторона духа) и есть именно </a:t>
            </a:r>
            <a:r>
              <a:rPr lang="ru-RU" dirty="0" smtClean="0"/>
              <a:t>философия»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3964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057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dirty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16443393-8149-07D2-5566-9F451A89C1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534" y="1132792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825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E5477-E92D-1596-8752-F5B0EBC53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5345" y="2230038"/>
            <a:ext cx="9715908" cy="3580557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66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Русский мир и русская философия</a:t>
            </a: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Проблема самостоятельности и оригинальности русской философии: три подхода</a:t>
            </a:r>
            <a:br>
              <a:rPr lang="ru-RU" sz="2000" b="1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1) традиция </a:t>
            </a:r>
            <a:r>
              <a:rPr lang="ru-RU" sz="20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Г.Шпета</a:t>
            </a:r>
            <a:r>
              <a:rPr lang="ru-RU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 и </a:t>
            </a:r>
            <a:r>
              <a:rPr lang="ru-RU" sz="2000" b="1" dirty="0" err="1" smtClean="0">
                <a:ea typeface="Calibri" panose="020F0502020204030204" pitchFamily="34" charset="0"/>
                <a:cs typeface="Arial" panose="020B0604020202020204" pitchFamily="34" charset="0"/>
              </a:rPr>
              <a:t>Н.Лосского</a:t>
            </a:r>
            <a:r>
              <a:rPr lang="ru-RU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2) традиция «Истории философии народов СССР»</a:t>
            </a:r>
            <a:br>
              <a:rPr lang="ru-RU" sz="2000" b="1" dirty="0" smtClean="0"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3)  в условиях заимствования основных философских идей и появления оригинальной русской философии лишь в начале </a:t>
            </a:r>
            <a:r>
              <a:rPr lang="en-US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 XIX</a:t>
            </a:r>
            <a:r>
              <a:rPr lang="ru-RU" sz="2000" b="1" dirty="0" smtClean="0">
                <a:ea typeface="Calibri" panose="020F0502020204030204" pitchFamily="34" charset="0"/>
                <a:cs typeface="Arial" panose="020B0604020202020204" pitchFamily="34" charset="0"/>
              </a:rPr>
              <a:t> века, необходимо отметить специфический национальный аспект русского философствования Средневековья и Нового времени</a:t>
            </a:r>
            <a:endParaRPr lang="ru-RU" sz="1800" dirty="0"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010D27-021A-822F-EA63-C1CFFBF188FC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D1A4AB-E368-57E1-6166-B9C7164F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7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AFF837CB-D5A0-3AA1-AEFF-003B3109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5901" y="2599766"/>
            <a:ext cx="10515600" cy="29855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Рефлексия концепции 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открытой целостности исторического бытия,</a:t>
            </a: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развивающей, расширяющей  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пространство связи человека с миром, </a:t>
            </a:r>
            <a:r>
              <a:rPr lang="ru-RU" sz="28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ea typeface="Calibri" panose="020F0502020204030204" pitchFamily="34" charset="0"/>
                <a:cs typeface="Arial" panose="020B0604020202020204" pitchFamily="34" charset="0"/>
              </a:rPr>
              <a:t>сследование, в том числе, </a:t>
            </a:r>
            <a:r>
              <a:rPr lang="ru-RU" sz="28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проблемы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связей </a:t>
            </a:r>
            <a:r>
              <a:rPr lang="ru-RU" sz="2800" dirty="0" smtClean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8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с </a:t>
            </a:r>
            <a:r>
              <a:rPr lang="ru-RU" sz="28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высокими традициями и нормами прошлого</a:t>
            </a:r>
            <a:r>
              <a:rPr lang="ru-RU" b="1" dirty="0"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ea typeface="Calibri" panose="020F0502020204030204" pitchFamily="34" charset="0"/>
                <a:cs typeface="Arial" panose="020B0604020202020204" pitchFamily="34" charset="0"/>
              </a:rPr>
              <a:t>предполагает бережное и внимательное отношение к историческому культурному и философскому наследию</a:t>
            </a:r>
            <a:endParaRPr lang="ru-RU" sz="28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010D27-021A-822F-EA63-C1CFFBF188FC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D1A4AB-E368-57E1-6166-B9C7164F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22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CDCA88-8AD1-FB87-5343-9E53FA81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953" y="1695796"/>
            <a:ext cx="10698235" cy="698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800" b="1" dirty="0" smtClean="0"/>
              <a:t>Спиритуализм в русской философии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D2D60EE-EA30-1141-C1DC-92BF1034CC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953" y="2310939"/>
            <a:ext cx="10698235" cy="546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Спиритуализм – философское учение принимающее дух как субстанцию.</a:t>
            </a:r>
          </a:p>
          <a:p>
            <a:pPr marL="0" indent="0">
              <a:buNone/>
            </a:pPr>
            <a:endParaRPr lang="ru-RU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Густав Тейхмюллер  (1832-1888)</a:t>
            </a:r>
          </a:p>
          <a:p>
            <a:pPr marL="0" indent="0">
              <a:buNone/>
            </a:pPr>
            <a:endParaRPr lang="ru-RU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>
                <a:ea typeface="Calibri" panose="020F0502020204030204" pitchFamily="34" charset="0"/>
                <a:cs typeface="Arial" panose="020B0604020202020204" pitchFamily="34" charset="0"/>
              </a:rPr>
              <a:t>«Действительный и кажущийся мир. Новое основание метафизики» (1882), </a:t>
            </a:r>
            <a:endParaRPr lang="ru-RU" sz="1800" b="1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800" b="1" dirty="0" smtClean="0"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1800" b="1" dirty="0">
                <a:ea typeface="Calibri" panose="020F0502020204030204" pitchFamily="34" charset="0"/>
                <a:cs typeface="Arial" panose="020B0604020202020204" pitchFamily="34" charset="0"/>
              </a:rPr>
              <a:t>Новые основания психологии и логики» (1889)</a:t>
            </a:r>
            <a:endParaRPr lang="ru-RU" sz="1800" b="1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39C97F3-7FFC-0FA6-FC0B-C43F3D0DD799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258FC34-7C47-AB0D-43BD-EA7577F99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5701" y="3766184"/>
            <a:ext cx="190500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2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0A6B0C5-ED78-5B0C-78BB-0EEF55FA010E}"/>
              </a:ext>
            </a:extLst>
          </p:cNvPr>
          <p:cNvSpPr/>
          <p:nvPr/>
        </p:nvSpPr>
        <p:spPr>
          <a:xfrm>
            <a:off x="0" y="5098774"/>
            <a:ext cx="12192000" cy="17592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F837CB-D5A0-3AA1-AEFF-003B31090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47" y="1421417"/>
            <a:ext cx="10515600" cy="5230646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Евгений Александрович </a:t>
            </a:r>
            <a:r>
              <a:rPr lang="ru-RU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Бобров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Яков </a:t>
            </a:r>
            <a:r>
              <a:rPr lang="ru-RU" sz="2400" dirty="0" err="1">
                <a:ea typeface="Calibri" panose="020F0502020204030204" pitchFamily="34" charset="0"/>
                <a:cs typeface="Arial" panose="020B0604020202020204" pitchFamily="34" charset="0"/>
              </a:rPr>
              <a:t>Фридрихович</a:t>
            </a: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Озе</a:t>
            </a:r>
            <a:endParaRPr lang="ru-RU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Владимир </a:t>
            </a:r>
            <a:r>
              <a:rPr lang="ru-RU" sz="2400" dirty="0">
                <a:ea typeface="Calibri" panose="020F0502020204030204" pitchFamily="34" charset="0"/>
                <a:cs typeface="Arial" panose="020B0604020202020204" pitchFamily="34" charset="0"/>
              </a:rPr>
              <a:t>Семенович </a:t>
            </a:r>
            <a:r>
              <a:rPr lang="ru-RU" sz="2400" dirty="0" err="1" smtClean="0">
                <a:ea typeface="Calibri" panose="020F0502020204030204" pitchFamily="34" charset="0"/>
                <a:cs typeface="Arial" panose="020B0604020202020204" pitchFamily="34" charset="0"/>
              </a:rPr>
              <a:t>Шилкарский</a:t>
            </a:r>
            <a:endParaRPr lang="ru-RU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Алексей Александрович Козлов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ru-RU" sz="2400" dirty="0" smtClean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dirty="0" smtClean="0">
                <a:ea typeface="Calibri" panose="020F0502020204030204" pitchFamily="34" charset="0"/>
                <a:cs typeface="Arial" panose="020B0604020202020204" pitchFamily="34" charset="0"/>
              </a:rPr>
              <a:t>Лев Михайлович Лопатин</a:t>
            </a:r>
            <a:endParaRPr lang="ru-RU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F010D27-021A-822F-EA63-C1CFFBF188FC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D3D1A4AB-E368-57E1-6166-B9C7164F8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1651" y="376337"/>
            <a:ext cx="1488261" cy="204431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4856" y="19033"/>
            <a:ext cx="1447049" cy="18248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9311" y="2236040"/>
            <a:ext cx="1363436" cy="190084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93712" y="3222670"/>
            <a:ext cx="1572782" cy="213112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2106" y="5112259"/>
            <a:ext cx="1487574" cy="21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05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023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Петр Евгеньевич Астафьев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3600" b="1" dirty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Национальность и общечеловеческие задачи</a:t>
            </a:r>
            <a:r>
              <a:rPr lang="ru-RU" dirty="0" smtClean="0"/>
              <a:t>. </a:t>
            </a:r>
            <a:r>
              <a:rPr lang="ru-RU" dirty="0"/>
              <a:t>1890. </a:t>
            </a: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/>
              <a:t>Вера и </a:t>
            </a:r>
            <a:r>
              <a:rPr lang="ru-RU" dirty="0" smtClean="0"/>
              <a:t>знание </a:t>
            </a:r>
            <a:r>
              <a:rPr lang="ru-RU" dirty="0"/>
              <a:t>в единстве мировоззрения (Опыт начал критической монадологии). </a:t>
            </a:r>
            <a:r>
              <a:rPr lang="ru-RU" dirty="0" smtClean="0"/>
              <a:t> </a:t>
            </a:r>
            <a:r>
              <a:rPr lang="ru-RU" dirty="0"/>
              <a:t>1893.</a:t>
            </a:r>
            <a:endParaRPr lang="ru-RU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8980E4-FCD7-DC1A-C34B-9A1FF39F4853}"/>
              </a:ext>
            </a:extLst>
          </p:cNvPr>
          <p:cNvSpPr/>
          <p:nvPr/>
        </p:nvSpPr>
        <p:spPr>
          <a:xfrm>
            <a:off x="0" y="1"/>
            <a:ext cx="12192000" cy="1398494"/>
          </a:xfrm>
          <a:prstGeom prst="rect">
            <a:avLst/>
          </a:prstGeom>
          <a:gradFill flip="none" rotWithShape="1">
            <a:gsLst>
              <a:gs pos="47245">
                <a:srgbClr val="57061A"/>
              </a:gs>
              <a:gs pos="11000">
                <a:srgbClr val="AB5469"/>
              </a:gs>
              <a:gs pos="87000">
                <a:srgbClr val="42053A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2C6FDA94-FD5F-6C66-6E05-90364FBCA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447" y="89183"/>
            <a:ext cx="1243052" cy="124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9944" y="1636742"/>
            <a:ext cx="1905000" cy="203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04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92" cy="1243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6813"/>
            <a:ext cx="10515600" cy="7654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П.Е.Астафьев</a:t>
            </a:r>
            <a:r>
              <a:rPr lang="ru-RU" dirty="0"/>
              <a:t>: «Если нет и не может быть русской национальной философии, то нет и не может быть и русского национального самосознания, ибо философия, в отличие от знания предметов, есть именно самосознание целого </a:t>
            </a:r>
            <a:r>
              <a:rPr lang="ru-RU" dirty="0" smtClean="0"/>
              <a:t>духа»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13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92" cy="1243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6813"/>
            <a:ext cx="10515600" cy="7654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П.Е.Астафьев</a:t>
            </a:r>
            <a:r>
              <a:rPr lang="ru-RU" dirty="0" smtClean="0"/>
              <a:t>:  учение о личном самосознании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                    национальное </a:t>
            </a:r>
            <a:r>
              <a:rPr lang="ru-RU" dirty="0"/>
              <a:t>самосознание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6" name="Стрелка вниз 5"/>
          <p:cNvSpPr/>
          <p:nvPr/>
        </p:nvSpPr>
        <p:spPr>
          <a:xfrm>
            <a:off x="5827222" y="2614354"/>
            <a:ext cx="45719" cy="457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868785" y="2685011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34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13961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43692" cy="1243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56813"/>
            <a:ext cx="10515600" cy="7654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 smtClean="0"/>
              <a:t>П.Е.Астафьев</a:t>
            </a:r>
            <a:r>
              <a:rPr lang="ru-RU" dirty="0"/>
              <a:t>: «Нет силы творчества и действительности народного духа без национального самосознания, без национального </a:t>
            </a:r>
            <a:r>
              <a:rPr lang="ru-RU" dirty="0" smtClean="0"/>
              <a:t>миросозерцания»</a:t>
            </a:r>
          </a:p>
          <a:p>
            <a:r>
              <a:rPr lang="ru-RU" dirty="0"/>
              <a:t>«глубина, многосторонность, энергическая подвижность и теплота внутренней жизни и её интересов, рядом с неспособностью и несклонностью ко всяким задачам внешней организации, внешнего упорядочения жизни и — соответствующим равнодушием к внешним формам, внешним благам и результатам своей жизни и деятельности. Душа выше и дороже всего: её спасение, полнота, цельность и глубина её внутреннего мира — прежде всего, а всё прочее само приложится, </a:t>
            </a:r>
            <a:r>
              <a:rPr lang="ru-RU" dirty="0" smtClean="0"/>
              <a:t>несущественно"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8309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6477</TotalTime>
  <Words>355</Words>
  <Application>Microsoft Office PowerPoint</Application>
  <PresentationFormat>Широкоэкранный</PresentationFormat>
  <Paragraphs>39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Times New Roman</vt:lpstr>
      <vt:lpstr>Тема Office</vt:lpstr>
      <vt:lpstr>Проблемное поле освоения самосознания в истории русской философии</vt:lpstr>
      <vt:lpstr>Русский мир и русская философия   Проблема самостоятельности и оригинальности русской философии: три подхода 1) традиция Г.Шпета и Н.Лосского 2) традиция «Истории философии народов СССР» 3)  в условиях заимствования основных философских идей и появления оригинальной русской философии лишь в начале  XIX века, необходимо отметить специфический национальный аспект русского философствования Средневековья и Нового времени</vt:lpstr>
      <vt:lpstr>Презентация PowerPoint</vt:lpstr>
      <vt:lpstr>Спиритуализм в русской философии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ЭКОФИЛОСОФИЯ КАК НАУКА И УЧЕБНАЯ ДИСЦИПЛИНА: ОСНОВАНИЯ АКТУАЛИЗАЦИИ И ПОТЕНЦИАЛ В РАЗВИТИИ  АЛЬТЕРНАТИВНОЙ МОДЕЛИ ГЛОБАЛИЗАЦИИ</dc:title>
  <dc:creator>Ольга Бузская</dc:creator>
  <cp:lastModifiedBy>Доценко Анна Дмитриевна</cp:lastModifiedBy>
  <cp:revision>282</cp:revision>
  <dcterms:created xsi:type="dcterms:W3CDTF">2020-10-13T18:17:59Z</dcterms:created>
  <dcterms:modified xsi:type="dcterms:W3CDTF">2022-11-03T10:57:50Z</dcterms:modified>
</cp:coreProperties>
</file>